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4" r:id="rId1"/>
  </p:sldMasterIdLst>
  <p:notesMasterIdLst>
    <p:notesMasterId r:id="rId40"/>
  </p:notesMasterIdLst>
  <p:sldIdLst>
    <p:sldId id="263" r:id="rId2"/>
    <p:sldId id="262" r:id="rId3"/>
    <p:sldId id="264" r:id="rId4"/>
    <p:sldId id="298" r:id="rId5"/>
    <p:sldId id="265" r:id="rId6"/>
    <p:sldId id="299" r:id="rId7"/>
    <p:sldId id="277" r:id="rId8"/>
    <p:sldId id="266" r:id="rId9"/>
    <p:sldId id="278" r:id="rId10"/>
    <p:sldId id="267" r:id="rId11"/>
    <p:sldId id="279" r:id="rId12"/>
    <p:sldId id="296" r:id="rId13"/>
    <p:sldId id="280" r:id="rId14"/>
    <p:sldId id="297" r:id="rId15"/>
    <p:sldId id="268" r:id="rId16"/>
    <p:sldId id="281" r:id="rId17"/>
    <p:sldId id="282" r:id="rId18"/>
    <p:sldId id="269" r:id="rId19"/>
    <p:sldId id="283" r:id="rId20"/>
    <p:sldId id="270" r:id="rId21"/>
    <p:sldId id="284" r:id="rId22"/>
    <p:sldId id="285" r:id="rId23"/>
    <p:sldId id="271" r:id="rId24"/>
    <p:sldId id="286" r:id="rId25"/>
    <p:sldId id="287" r:id="rId26"/>
    <p:sldId id="272" r:id="rId27"/>
    <p:sldId id="288" r:id="rId28"/>
    <p:sldId id="289" r:id="rId29"/>
    <p:sldId id="273" r:id="rId30"/>
    <p:sldId id="290" r:id="rId31"/>
    <p:sldId id="291" r:id="rId32"/>
    <p:sldId id="274" r:id="rId33"/>
    <p:sldId id="292" r:id="rId34"/>
    <p:sldId id="293" r:id="rId35"/>
    <p:sldId id="294" r:id="rId36"/>
    <p:sldId id="275" r:id="rId37"/>
    <p:sldId id="276" r:id="rId38"/>
    <p:sldId id="295" r:id="rId39"/>
  </p:sldIdLst>
  <p:sldSz cx="9144000" cy="6858000" type="screen4x3"/>
  <p:notesSz cx="6858000" cy="91440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/>
        <a:ea typeface="+mn-ea"/>
        <a:cs typeface="Cordia New" pitchFamily="34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/>
        <a:ea typeface="+mn-ea"/>
        <a:cs typeface="Cordia New" pitchFamily="34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/>
        <a:ea typeface="+mn-ea"/>
        <a:cs typeface="Cordia New" pitchFamily="34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/>
        <a:ea typeface="+mn-ea"/>
        <a:cs typeface="Cordia New" pitchFamily="34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/>
        <a:ea typeface="+mn-ea"/>
        <a:cs typeface="Cordia New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ngsana New"/>
        <a:ea typeface="+mn-ea"/>
        <a:cs typeface="Cordia New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ngsana New"/>
        <a:ea typeface="+mn-ea"/>
        <a:cs typeface="Cordia New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ngsana New"/>
        <a:ea typeface="+mn-ea"/>
        <a:cs typeface="Cordia New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ngsana New"/>
        <a:ea typeface="+mn-ea"/>
        <a:cs typeface="Cordia New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FF"/>
    <a:srgbClr val="009900"/>
    <a:srgbClr val="0000CC"/>
    <a:srgbClr val="0000FF"/>
    <a:srgbClr val="FF0000"/>
    <a:srgbClr val="9900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7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smtClean="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smtClean="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 smtClean="0">
                <a:cs typeface="+mn-cs"/>
              </a:defRPr>
            </a:lvl1pPr>
          </a:lstStyle>
          <a:p>
            <a:pPr>
              <a:defRPr/>
            </a:pPr>
            <a:fld id="{012E9065-2D06-40A0-9CD8-AD6972E7103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E9065-2D06-40A0-9CD8-AD6972E71034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1116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0" lang="en-US"/>
            </a:p>
          </p:txBody>
        </p:sp>
        <p:sp>
          <p:nvSpPr>
            <p:cNvPr id="111620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0" lang="en-US"/>
            </a:p>
          </p:txBody>
        </p:sp>
        <p:pic>
          <p:nvPicPr>
            <p:cNvPr id="111621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162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sz="2600">
              <a:solidFill>
                <a:schemeClr val="tx1"/>
              </a:solidFill>
            </a:endParaRPr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46A3-9137-43EF-B2E3-D5119C9C7DFF}" type="slidenum">
              <a:rPr lang="th-TH" smtClean="0"/>
              <a:pPr>
                <a:defRPr/>
              </a:pPr>
              <a:t>‹#›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sz="26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9D7A-A4AB-4CE4-9FA7-9DF4B3CD76FC}" type="slidenum">
              <a:rPr lang="th-TH" smtClean="0"/>
              <a:pPr>
                <a:defRPr/>
              </a:pPr>
              <a:t>‹#›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sz="26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4247-5C4A-42BF-B3F7-CA9EFFA906C3}" type="slidenum">
              <a:rPr lang="th-TH" smtClean="0"/>
              <a:pPr>
                <a:defRPr/>
              </a:pPr>
              <a:t>‹#›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sz="26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563E-155A-4FD7-94C7-E38D00F6C1A4}" type="slidenum">
              <a:rPr lang="th-TH" smtClean="0"/>
              <a:pPr>
                <a:defRPr/>
              </a:pPr>
              <a:t>‹#›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sz="26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1591A-A8B3-491F-ACD1-95C77335BE17}" type="slidenum">
              <a:rPr lang="th-TH" smtClean="0"/>
              <a:pPr>
                <a:defRPr/>
              </a:pPr>
              <a:t>‹#›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sz="26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59A3-2A0C-4970-84DB-9069B4F1939B}" type="slidenum">
              <a:rPr lang="th-TH" smtClean="0"/>
              <a:pPr>
                <a:defRPr/>
              </a:pPr>
              <a:t>‹#›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sz="260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765C-738A-4F00-828C-35BF218CE3FB}" type="slidenum">
              <a:rPr lang="th-TH" smtClean="0"/>
              <a:pPr>
                <a:defRPr/>
              </a:pPr>
              <a:t>‹#›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sz="26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4C05F-7BE7-488F-B3EB-0A93244A456C}" type="slidenum">
              <a:rPr lang="th-TH" smtClean="0"/>
              <a:pPr>
                <a:defRPr/>
              </a:pPr>
              <a:t>‹#›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sz="26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5423-7259-4541-92BA-5CAA1AB37AD9}" type="slidenum">
              <a:rPr lang="th-TH" smtClean="0"/>
              <a:pPr>
                <a:defRPr/>
              </a:pPr>
              <a:t>‹#›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sz="26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7AC2-6FE2-4E48-85FF-561363263E95}" type="slidenum">
              <a:rPr lang="th-TH" smtClean="0"/>
              <a:pPr>
                <a:defRPr/>
              </a:pPr>
              <a:t>‹#›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sz="26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4698E-D31D-4778-AFB8-963569F80860}" type="slidenum">
              <a:rPr lang="th-TH" smtClean="0"/>
              <a:pPr>
                <a:defRPr/>
              </a:pPr>
              <a:t>‹#›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0" lang="en-US"/>
            </a:p>
          </p:txBody>
        </p:sp>
        <p:sp>
          <p:nvSpPr>
            <p:cNvPr id="110596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0" lang="en-US"/>
            </a:p>
          </p:txBody>
        </p:sp>
        <p:pic>
          <p:nvPicPr>
            <p:cNvPr id="110597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05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th-TH" sz="2600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3D3339F9-6B39-4972-AFAD-604F8288B939}" type="slidenum">
              <a:rPr lang="th-TH" smtClean="0"/>
              <a:pPr>
                <a:defRPr/>
              </a:pPr>
              <a:t>‹#›</a:t>
            </a:fld>
            <a:endParaRPr lang="th-TH" sz="26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Computed%20Axial%20Tomography%20(CAT)%20Scan%20-%20YouTube%5bvia%20torchbrowser.com%5d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0" y="457200"/>
            <a:ext cx="6496050" cy="137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Integral University</a:t>
            </a:r>
            <a:endParaRPr kumimoji="1" lang="th-TH" sz="4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EC-024 </a:t>
            </a:r>
            <a:br>
              <a:rPr lang="en-US" dirty="0" smtClean="0"/>
            </a:br>
            <a:r>
              <a:rPr lang="en-US" dirty="0" smtClean="0"/>
              <a:t>Digital Image Processing</a:t>
            </a:r>
            <a:endParaRPr lang="en-US" dirty="0"/>
          </a:p>
        </p:txBody>
      </p:sp>
      <p:pic>
        <p:nvPicPr>
          <p:cNvPr id="10" name="Picture 9" descr="Integral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1996061" cy="23345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429984" y="4800600"/>
            <a:ext cx="135739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Piyush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Charan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Assistant Professor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Department of Electronics and Communication Engineering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Computerized Axial Tomography (CAT)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Conventional radiography</a:t>
            </a:r>
          </a:p>
          <a:p>
            <a:pPr lvl="1"/>
            <a:r>
              <a:rPr lang="th-TH" dirty="0" smtClean="0"/>
              <a:t>Using X-rays</a:t>
            </a:r>
          </a:p>
          <a:p>
            <a:pPr lvl="1"/>
            <a:r>
              <a:rPr lang="th-TH" dirty="0" smtClean="0"/>
              <a:t>Some structures in human body absorb X rays more heavily than other structures</a:t>
            </a:r>
          </a:p>
          <a:p>
            <a:pPr lvl="1"/>
            <a:r>
              <a:rPr lang="th-TH" dirty="0" smtClean="0"/>
              <a:t>No lenses are used</a:t>
            </a:r>
          </a:p>
          <a:p>
            <a:pPr lvl="1"/>
            <a:r>
              <a:rPr lang="th-TH" dirty="0" smtClean="0"/>
              <a:t>Projection (2 dimensional) of the object is recorded</a:t>
            </a:r>
          </a:p>
          <a:p>
            <a:pPr lvl="1"/>
            <a:r>
              <a:rPr lang="th-TH" dirty="0" smtClean="0"/>
              <a:t>Multiple views are frequently used to resolve ambiguities</a:t>
            </a:r>
          </a:p>
          <a:p>
            <a:endParaRPr lang="th-TH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5B07D-D7F8-4959-8196-AD1DE499AB88}" type="slidenum">
              <a:rPr lang="th-TH"/>
              <a:pPr>
                <a:defRPr/>
              </a:pPr>
              <a:t>10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de20b7a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47" y="1295400"/>
            <a:ext cx="8094453" cy="5107214"/>
          </a:xfrm>
          <a:prstGeom prst="rect">
            <a:avLst/>
          </a:prstGeom>
        </p:spPr>
      </p:pic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Conventional radiography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23C0B-4511-4AD2-937D-8D2AB42CD98C}" type="slidenum">
              <a:rPr lang="th-TH"/>
              <a:pPr>
                <a:defRPr/>
              </a:pPr>
              <a:t>11</a:t>
            </a:fld>
            <a:endParaRPr lang="th-TH" sz="2600">
              <a:solidFill>
                <a:schemeClr val="tx1"/>
              </a:solidFill>
            </a:endParaRPr>
          </a:p>
        </p:txBody>
      </p:sp>
      <p:pic>
        <p:nvPicPr>
          <p:cNvPr id="29702" name="Picture 4" descr="\\F4lecture\montri\lec20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778119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obtained by Conventional Radiography</a:t>
            </a:r>
            <a:endParaRPr lang="en-US" dirty="0"/>
          </a:p>
        </p:txBody>
      </p:sp>
      <p:pic>
        <p:nvPicPr>
          <p:cNvPr id="7" name="Content Placeholder 6" descr="3097594_biij-01-e3-g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133600"/>
            <a:ext cx="4124325" cy="36861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8563E-155A-4FD7-94C7-E38D00F6C1A4}" type="slidenum">
              <a:rPr lang="th-TH" smtClean="0"/>
              <a:pPr>
                <a:defRPr/>
              </a:pPr>
              <a:t>12</a:t>
            </a:fld>
            <a:endParaRPr lang="th-TH" sz="2600">
              <a:solidFill>
                <a:schemeClr val="tx1"/>
              </a:solidFill>
            </a:endParaRPr>
          </a:p>
        </p:txBody>
      </p:sp>
      <p:pic>
        <p:nvPicPr>
          <p:cNvPr id="8" name="Picture 7" descr="tbc_3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133600"/>
            <a:ext cx="3372488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Tomography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Tomography</a:t>
            </a:r>
          </a:p>
          <a:p>
            <a:pPr lvl="1"/>
            <a:r>
              <a:rPr lang="th-TH" dirty="0" smtClean="0"/>
              <a:t>Useful where image detail is required in deeply imbedded structures  such as those of the middle ear</a:t>
            </a:r>
          </a:p>
          <a:p>
            <a:pPr lvl="1"/>
            <a:r>
              <a:rPr lang="th-TH" dirty="0" smtClean="0"/>
              <a:t>One disadvantage: high dosage of X-ray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43610-A201-489E-8D11-960097D3C225}" type="slidenum">
              <a:rPr lang="th-TH"/>
              <a:pPr>
                <a:defRPr/>
              </a:pPr>
              <a:t>13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Scan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8563E-155A-4FD7-94C7-E38D00F6C1A4}" type="slidenum">
              <a:rPr lang="th-TH" smtClean="0"/>
              <a:pPr>
                <a:defRPr/>
              </a:pPr>
              <a:t>14</a:t>
            </a:fld>
            <a:endParaRPr lang="th-TH" sz="2600">
              <a:solidFill>
                <a:schemeClr val="tx1"/>
              </a:solidFill>
            </a:endParaRPr>
          </a:p>
        </p:txBody>
      </p:sp>
      <p:pic>
        <p:nvPicPr>
          <p:cNvPr id="7" name="Computed Axial Tomography (CAT) Scan - YouTube[via torchbrowser.co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371600"/>
            <a:ext cx="662940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Tomography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42A1F-237D-4232-BB03-50E1A022075E}" type="slidenum">
              <a:rPr lang="th-TH"/>
              <a:pPr>
                <a:defRPr/>
              </a:pPr>
              <a:t>15</a:t>
            </a:fld>
            <a:endParaRPr lang="th-TH" sz="2600">
              <a:solidFill>
                <a:schemeClr val="tx1"/>
              </a:solidFill>
            </a:endParaRPr>
          </a:p>
        </p:txBody>
      </p:sp>
      <p:pic>
        <p:nvPicPr>
          <p:cNvPr id="31750" name="Picture 4" descr="\\F4lecture\montri\lec20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455" y="1468189"/>
            <a:ext cx="6445394" cy="412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Stock_000005981619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295400"/>
            <a:ext cx="4973456" cy="4940300"/>
          </a:xfrm>
          <a:prstGeom prst="rect">
            <a:avLst/>
          </a:prstGeom>
        </p:spPr>
      </p:pic>
      <p:pic>
        <p:nvPicPr>
          <p:cNvPr id="9" name="Picture 8" descr="4dultrasou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362199"/>
            <a:ext cx="3906742" cy="335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CAT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00200"/>
            <a:ext cx="7772400" cy="4724400"/>
          </a:xfrm>
        </p:spPr>
        <p:txBody>
          <a:bodyPr/>
          <a:lstStyle/>
          <a:p>
            <a:r>
              <a:rPr lang="th-TH" dirty="0" smtClean="0"/>
              <a:t>Computerized axial tomography (CAT)</a:t>
            </a:r>
          </a:p>
          <a:p>
            <a:pPr lvl="1"/>
            <a:r>
              <a:rPr lang="th-TH" dirty="0" smtClean="0"/>
              <a:t>CAT is a technique that incorporates digital image processing to obtain 3-D images</a:t>
            </a:r>
          </a:p>
          <a:p>
            <a:pPr lvl="1"/>
            <a:r>
              <a:rPr lang="th-TH" dirty="0" smtClean="0"/>
              <a:t>The CAT scanner rotates about the object to acquire a series of exposures</a:t>
            </a:r>
          </a:p>
          <a:p>
            <a:pPr lvl="1"/>
            <a:r>
              <a:rPr lang="th-TH" dirty="0" smtClean="0"/>
              <a:t>The resulting set of 1-D intensity functions is used to compute a 2-D cross-sectional image of the object at the level of the beam</a:t>
            </a:r>
          </a:p>
          <a:p>
            <a:pPr lvl="1"/>
            <a:r>
              <a:rPr lang="th-TH" dirty="0" smtClean="0"/>
              <a:t>The beam is moved down the object in small steps producing  a 3-D image</a:t>
            </a:r>
          </a:p>
          <a:p>
            <a:pPr lvl="1"/>
            <a:endParaRPr lang="th-TH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0D9B4-54F3-438D-A306-C10C92CFA568}" type="slidenum">
              <a:rPr lang="th-TH"/>
              <a:pPr>
                <a:defRPr/>
              </a:pPr>
              <a:t>16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CAT</a:t>
            </a:r>
          </a:p>
        </p:txBody>
      </p:sp>
      <p:pic>
        <p:nvPicPr>
          <p:cNvPr id="33795" name="Picture 5" descr="\\F4lecture\montri\lec20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8163"/>
          <a:stretch>
            <a:fillRect/>
          </a:stretch>
        </p:blipFill>
        <p:spPr>
          <a:xfrm>
            <a:off x="1198880" y="1600200"/>
            <a:ext cx="7945120" cy="3505200"/>
          </a:xfr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968B1-EF77-4348-A6CB-2678B94A53ED}" type="slidenum">
              <a:rPr lang="th-TH"/>
              <a:pPr>
                <a:defRPr/>
              </a:pPr>
              <a:t>17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Stereometry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7543800" cy="4648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sz="2400" dirty="0" smtClean="0"/>
              <a:t>Stereometry is a technique by which one can deduce the 3-D shape of an object from a stereoscopic image pair</a:t>
            </a:r>
          </a:p>
          <a:p>
            <a:pPr>
              <a:lnSpc>
                <a:spcPct val="120000"/>
              </a:lnSpc>
            </a:pPr>
            <a:r>
              <a:rPr lang="th-TH" sz="2400" dirty="0" smtClean="0"/>
              <a:t>Image of the object can be recorded by measuring the brightness of each pixel on the  image plane</a:t>
            </a:r>
          </a:p>
          <a:p>
            <a:pPr>
              <a:lnSpc>
                <a:spcPct val="120000"/>
              </a:lnSpc>
            </a:pPr>
            <a:r>
              <a:rPr lang="th-TH" sz="2400" dirty="0" smtClean="0"/>
              <a:t>The distance from the center of the lens to the point </a:t>
            </a:r>
            <a:r>
              <a:rPr lang="th-TH" sz="2400" i="1" dirty="0" smtClean="0"/>
              <a:t>p</a:t>
            </a:r>
            <a:r>
              <a:rPr lang="th-TH" sz="2400" dirty="0" smtClean="0"/>
              <a:t> defines the </a:t>
            </a:r>
            <a:r>
              <a:rPr lang="th-TH" sz="2400" i="1" dirty="0" smtClean="0"/>
              <a:t>range</a:t>
            </a:r>
            <a:r>
              <a:rPr lang="th-TH" sz="2400" dirty="0" smtClean="0"/>
              <a:t> of this pixel</a:t>
            </a:r>
          </a:p>
          <a:p>
            <a:pPr>
              <a:lnSpc>
                <a:spcPct val="120000"/>
              </a:lnSpc>
            </a:pPr>
            <a:r>
              <a:rPr lang="th-TH" sz="2400" dirty="0" smtClean="0"/>
              <a:t>A </a:t>
            </a:r>
            <a:r>
              <a:rPr lang="th-TH" sz="2400" i="1" dirty="0" smtClean="0"/>
              <a:t>range image</a:t>
            </a:r>
            <a:r>
              <a:rPr lang="th-TH" sz="2400" dirty="0" smtClean="0"/>
              <a:t> can be generated by assigning each pixel a gray level proportional, not to its brightness, but to the length of its pixel cone</a:t>
            </a:r>
            <a:endParaRPr lang="th-TH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D31BD-9CB4-41D1-92C0-5C14D9D5C08C}" type="slidenum">
              <a:rPr lang="th-TH"/>
              <a:pPr>
                <a:defRPr/>
              </a:pPr>
              <a:t>18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Stereometry</a:t>
            </a:r>
          </a:p>
        </p:txBody>
      </p:sp>
      <p:pic>
        <p:nvPicPr>
          <p:cNvPr id="35843" name="Picture 5" descr="\\F4lecture\montri\lec20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76400"/>
            <a:ext cx="7772400" cy="3883025"/>
          </a:xfr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09812-10A8-451E-AE35-B581E119537C}" type="slidenum">
              <a:rPr lang="th-TH"/>
              <a:pPr>
                <a:defRPr/>
              </a:pPr>
              <a:t>19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81F2B-8A7C-4F10-AFB4-7B36405978EA}" type="slidenum">
              <a:rPr lang="th-TH"/>
              <a:pPr>
                <a:defRPr/>
              </a:pPr>
              <a:t>2</a:t>
            </a:fld>
            <a:endParaRPr lang="th-TH" sz="260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43000" y="1981200"/>
            <a:ext cx="8001000" cy="236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2"/>
              <a:buNone/>
              <a:tabLst/>
              <a:defRPr/>
            </a:pPr>
            <a:r>
              <a:rPr kumimoji="1" lang="th-TH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Dimensional</a:t>
            </a:r>
            <a:endParaRPr kumimoji="1" lang="en-US" sz="6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2"/>
              <a:buNone/>
              <a:tabLst/>
              <a:defRPr/>
            </a:pPr>
            <a:r>
              <a:rPr kumimoji="1" lang="th-TH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 Processing</a:t>
            </a:r>
            <a:endParaRPr kumimoji="1" lang="th-TH" sz="6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satMod val="130000"/>
                  </a:schemeClr>
                </a:solidFill>
              </a:rPr>
              <a:t>Unit 5</a:t>
            </a:r>
            <a:endParaRPr lang="th-TH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Stereoscopic Imaging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9EFF3-3AA2-4012-AEA3-8AE5C4A1733F}" type="slidenum">
              <a:rPr lang="th-TH"/>
              <a:pPr>
                <a:defRPr/>
              </a:pPr>
              <a:t>20</a:t>
            </a:fld>
            <a:endParaRPr lang="th-TH" sz="2600">
              <a:solidFill>
                <a:schemeClr val="tx1"/>
              </a:solidFill>
            </a:endParaRPr>
          </a:p>
        </p:txBody>
      </p:sp>
      <p:pic>
        <p:nvPicPr>
          <p:cNvPr id="36870" name="Picture 4" descr="\\F4lecture\montri\lec20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5000"/>
            <a:ext cx="74035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Range equations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Range equations</a:t>
            </a:r>
          </a:p>
          <a:p>
            <a:pPr lvl="1"/>
            <a:r>
              <a:rPr lang="th-TH" dirty="0" smtClean="0"/>
              <a:t>Suppose that the point </a:t>
            </a:r>
            <a:r>
              <a:rPr lang="th-TH" i="1" dirty="0" smtClean="0"/>
              <a:t>P</a:t>
            </a:r>
            <a:r>
              <a:rPr lang="th-TH" dirty="0" smtClean="0"/>
              <a:t>, with coordinates (</a:t>
            </a:r>
            <a:r>
              <a:rPr lang="th-TH" i="1" dirty="0" smtClean="0"/>
              <a:t>X</a:t>
            </a:r>
            <a:r>
              <a:rPr lang="th-TH" i="1" baseline="-25000" dirty="0" smtClean="0"/>
              <a:t>0</a:t>
            </a:r>
            <a:r>
              <a:rPr lang="th-TH" i="1" dirty="0" smtClean="0"/>
              <a:t>, Y</a:t>
            </a:r>
            <a:r>
              <a:rPr lang="th-TH" i="1" baseline="-25000" dirty="0" smtClean="0"/>
              <a:t>0</a:t>
            </a:r>
            <a:r>
              <a:rPr lang="th-TH" i="1" dirty="0" smtClean="0"/>
              <a:t>, Z</a:t>
            </a:r>
            <a:r>
              <a:rPr lang="th-TH" i="1" baseline="-25000" dirty="0" smtClean="0"/>
              <a:t>0</a:t>
            </a:r>
            <a:r>
              <a:rPr lang="th-TH" dirty="0" smtClean="0"/>
              <a:t>) is located in front of the cameras</a:t>
            </a:r>
          </a:p>
          <a:p>
            <a:pPr lvl="1"/>
            <a:r>
              <a:rPr lang="th-TH" dirty="0" smtClean="0"/>
              <a:t>We can show that a line from </a:t>
            </a:r>
            <a:r>
              <a:rPr lang="th-TH" i="1" dirty="0" smtClean="0"/>
              <a:t>P</a:t>
            </a:r>
            <a:r>
              <a:rPr lang="th-TH" dirty="0" smtClean="0"/>
              <a:t> through the center of the left camera will intersect the </a:t>
            </a:r>
            <a:r>
              <a:rPr lang="th-TH" i="1" dirty="0" smtClean="0"/>
              <a:t>Z = -f</a:t>
            </a:r>
            <a:r>
              <a:rPr lang="th-TH" dirty="0" smtClean="0"/>
              <a:t>  plane at</a:t>
            </a:r>
            <a:endParaRPr lang="en-US" dirty="0" smtClean="0"/>
          </a:p>
          <a:p>
            <a:pPr lvl="1"/>
            <a:endParaRPr lang="th-TH" dirty="0" smtClean="0"/>
          </a:p>
          <a:p>
            <a:pPr lvl="1"/>
            <a:endParaRPr lang="th-TH" dirty="0" smtClean="0"/>
          </a:p>
          <a:p>
            <a:pPr lvl="1"/>
            <a:endParaRPr lang="th-TH" dirty="0" smtClean="0"/>
          </a:p>
          <a:p>
            <a:pPr lvl="1"/>
            <a:endParaRPr lang="th-TH" dirty="0" smtClean="0"/>
          </a:p>
          <a:p>
            <a:pPr lvl="1"/>
            <a:endParaRPr lang="th-T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912A9-5846-4D09-8C73-E3A6859EDA45}" type="slidenum">
              <a:rPr lang="th-TH"/>
              <a:pPr>
                <a:defRPr/>
              </a:pPr>
              <a:t>21</a:t>
            </a:fld>
            <a:endParaRPr lang="th-TH" sz="2600">
              <a:solidFill>
                <a:schemeClr val="tx1"/>
              </a:solidFill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2362199" y="4419600"/>
          <a:ext cx="5936971" cy="1219200"/>
        </p:xfrm>
        <a:graphic>
          <a:graphicData uri="http://schemas.openxmlformats.org/presentationml/2006/ole">
            <p:oleObj spid="_x0000_s1026" name="Equation" r:id="rId3" imgW="20952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Range equations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dirty="0" smtClean="0"/>
              <a:t>Similarly for the right camera</a:t>
            </a:r>
          </a:p>
          <a:p>
            <a:pPr lvl="1"/>
            <a:endParaRPr lang="th-TH" dirty="0" smtClean="0"/>
          </a:p>
          <a:p>
            <a:pPr lvl="1"/>
            <a:endParaRPr lang="th-TH" dirty="0" smtClean="0"/>
          </a:p>
          <a:p>
            <a:pPr lvl="1">
              <a:buNone/>
            </a:pPr>
            <a:endParaRPr lang="th-TH" dirty="0" smtClean="0"/>
          </a:p>
          <a:p>
            <a:pPr lvl="1"/>
            <a:r>
              <a:rPr lang="th-TH" dirty="0" smtClean="0"/>
              <a:t>We now setup a 2-D coordinate system in each image plane with a 180</a:t>
            </a:r>
            <a:r>
              <a:rPr lang="th-TH" baseline="30000" dirty="0" smtClean="0"/>
              <a:t>o</a:t>
            </a:r>
            <a:r>
              <a:rPr lang="th-TH" dirty="0" smtClean="0"/>
              <a:t> rotation, thus</a:t>
            </a:r>
          </a:p>
          <a:p>
            <a:pPr lvl="1"/>
            <a:endParaRPr lang="th-TH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38F03-7C94-4795-B8B6-5A7DD206C0CE}" type="slidenum">
              <a:rPr lang="th-TH"/>
              <a:pPr>
                <a:defRPr/>
              </a:pPr>
              <a:t>22</a:t>
            </a:fld>
            <a:endParaRPr lang="th-TH" sz="2600">
              <a:solidFill>
                <a:schemeClr val="tx1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600200" y="2438400"/>
          <a:ext cx="5867400" cy="969963"/>
        </p:xfrm>
        <a:graphic>
          <a:graphicData uri="http://schemas.openxmlformats.org/presentationml/2006/ole">
            <p:oleObj spid="_x0000_s2050" name="Equation" r:id="rId3" imgW="2603160" imgH="431640" progId="Equation.3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2667000" y="4724400"/>
          <a:ext cx="5105400" cy="1277252"/>
        </p:xfrm>
        <a:graphic>
          <a:graphicData uri="http://schemas.openxmlformats.org/presentationml/2006/ole">
            <p:oleObj spid="_x0000_s2051" name="Equation" r:id="rId4" imgW="15746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Range equations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dirty="0" smtClean="0"/>
              <a:t>Now the coordinate of the point images are</a:t>
            </a:r>
          </a:p>
          <a:p>
            <a:pPr lvl="1"/>
            <a:endParaRPr lang="th-TH" dirty="0" smtClean="0"/>
          </a:p>
          <a:p>
            <a:pPr lvl="1">
              <a:buNone/>
            </a:pPr>
            <a:endParaRPr lang="th-TH" dirty="0" smtClean="0"/>
          </a:p>
          <a:p>
            <a:pPr lvl="1">
              <a:buFontTx/>
              <a:buNone/>
            </a:pPr>
            <a:r>
              <a:rPr lang="th-TH" dirty="0" smtClean="0"/>
              <a:t>and</a:t>
            </a:r>
          </a:p>
          <a:p>
            <a:pPr lvl="1">
              <a:buFontTx/>
              <a:buNone/>
            </a:pPr>
            <a:endParaRPr lang="th-TH" dirty="0" smtClean="0"/>
          </a:p>
          <a:p>
            <a:pPr lvl="1">
              <a:buFontTx/>
              <a:buNone/>
            </a:pPr>
            <a:endParaRPr lang="th-TH" dirty="0" smtClean="0"/>
          </a:p>
          <a:p>
            <a:pPr lvl="1">
              <a:buFontTx/>
              <a:buNone/>
            </a:pPr>
            <a:r>
              <a:rPr lang="th-TH" dirty="0" smtClean="0"/>
              <a:t>Rearranging both equations</a:t>
            </a:r>
          </a:p>
          <a:p>
            <a:pPr lvl="1">
              <a:buFontTx/>
              <a:buNone/>
            </a:pPr>
            <a:endParaRPr lang="th-TH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8FC4F-1C00-496B-84FB-6B9DACA11516}" type="slidenum">
              <a:rPr lang="th-TH"/>
              <a:pPr>
                <a:defRPr/>
              </a:pPr>
              <a:t>23</a:t>
            </a:fld>
            <a:endParaRPr lang="th-TH" sz="2600">
              <a:solidFill>
                <a:schemeClr val="tx1"/>
              </a:solidFill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514600" y="2362200"/>
          <a:ext cx="3810000" cy="854075"/>
        </p:xfrm>
        <a:graphic>
          <a:graphicData uri="http://schemas.openxmlformats.org/presentationml/2006/ole">
            <p:oleObj spid="_x0000_s3074" name="Equation" r:id="rId3" imgW="1917360" imgH="43164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438400" y="3886200"/>
          <a:ext cx="4191000" cy="792163"/>
        </p:xfrm>
        <a:graphic>
          <a:graphicData uri="http://schemas.openxmlformats.org/presentationml/2006/ole">
            <p:oleObj spid="_x0000_s3075" name="Equation" r:id="rId4" imgW="2273040" imgH="431640" progId="Equation.3">
              <p:embed/>
            </p:oleObj>
          </a:graphicData>
        </a:graphic>
      </p:graphicFrame>
      <p:graphicFrame>
        <p:nvGraphicFramePr>
          <p:cNvPr id="3076" name="Object 10"/>
          <p:cNvGraphicFramePr>
            <a:graphicFrameLocks noChangeAspect="1"/>
          </p:cNvGraphicFramePr>
          <p:nvPr/>
        </p:nvGraphicFramePr>
        <p:xfrm>
          <a:off x="2514600" y="5181600"/>
          <a:ext cx="2971800" cy="876300"/>
        </p:xfrm>
        <a:graphic>
          <a:graphicData uri="http://schemas.openxmlformats.org/presentationml/2006/ole">
            <p:oleObj spid="_x0000_s3076" name="Equation" r:id="rId5" imgW="1422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Range equations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th-TH" dirty="0" smtClean="0"/>
              <a:t>Solving for </a:t>
            </a:r>
            <a:r>
              <a:rPr lang="th-TH" i="1" dirty="0" smtClean="0"/>
              <a:t>Z</a:t>
            </a:r>
            <a:r>
              <a:rPr lang="th-TH" i="1" baseline="-25000" dirty="0" smtClean="0"/>
              <a:t>0,</a:t>
            </a:r>
            <a:r>
              <a:rPr lang="th-TH" dirty="0" smtClean="0"/>
              <a:t> gives</a:t>
            </a:r>
          </a:p>
          <a:p>
            <a:pPr lvl="1">
              <a:buFontTx/>
              <a:buNone/>
            </a:pPr>
            <a:endParaRPr lang="th-TH" dirty="0" smtClean="0"/>
          </a:p>
          <a:p>
            <a:pPr lvl="1">
              <a:buFontTx/>
              <a:buNone/>
            </a:pPr>
            <a:endParaRPr lang="th-TH" dirty="0" smtClean="0"/>
          </a:p>
          <a:p>
            <a:pPr lvl="1">
              <a:buFontTx/>
              <a:buNone/>
            </a:pPr>
            <a:endParaRPr lang="th-TH" dirty="0" smtClean="0"/>
          </a:p>
          <a:p>
            <a:pPr lvl="1">
              <a:buFontTx/>
              <a:buNone/>
            </a:pPr>
            <a:r>
              <a:rPr lang="th-TH" dirty="0" smtClean="0"/>
              <a:t>the </a:t>
            </a:r>
            <a:r>
              <a:rPr lang="th-TH" i="1" dirty="0" smtClean="0"/>
              <a:t>normal-range</a:t>
            </a:r>
            <a:r>
              <a:rPr lang="th-TH" dirty="0" smtClean="0"/>
              <a:t> equation.</a:t>
            </a:r>
          </a:p>
          <a:p>
            <a:pPr lvl="1"/>
            <a:r>
              <a:rPr lang="th-TH" dirty="0" smtClean="0"/>
              <a:t>We can also write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1FFAE-8051-4BBE-8DCD-02E21F6DAD05}" type="slidenum">
              <a:rPr lang="th-TH"/>
              <a:pPr>
                <a:defRPr/>
              </a:pPr>
              <a:t>24</a:t>
            </a:fld>
            <a:endParaRPr lang="th-TH" sz="2600">
              <a:solidFill>
                <a:schemeClr val="tx1"/>
              </a:solidFill>
            </a:endParaRP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3200400" y="2362200"/>
          <a:ext cx="1600200" cy="890588"/>
        </p:xfrm>
        <a:graphic>
          <a:graphicData uri="http://schemas.openxmlformats.org/presentationml/2006/ole">
            <p:oleObj spid="_x0000_s4098" name="Equation" r:id="rId3" imgW="774360" imgH="431640" progId="Equation.3">
              <p:embed/>
            </p:oleObj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3124200" y="4876800"/>
          <a:ext cx="2740025" cy="1065213"/>
        </p:xfrm>
        <a:graphic>
          <a:graphicData uri="http://schemas.openxmlformats.org/presentationml/2006/ole">
            <p:oleObj spid="_x0000_s4099" name="Equation" r:id="rId4" imgW="126972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Range equations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th-TH" dirty="0" smtClean="0"/>
              <a:t>	Substitute </a:t>
            </a:r>
            <a:r>
              <a:rPr lang="th-TH" i="1" dirty="0" smtClean="0"/>
              <a:t>Z</a:t>
            </a:r>
            <a:r>
              <a:rPr lang="th-TH" i="1" baseline="-25000" dirty="0" smtClean="0"/>
              <a:t>0</a:t>
            </a:r>
            <a:r>
              <a:rPr lang="th-TH" dirty="0" smtClean="0"/>
              <a:t> gives  the </a:t>
            </a:r>
            <a:r>
              <a:rPr lang="th-TH" i="1" dirty="0" smtClean="0"/>
              <a:t>true-range </a:t>
            </a:r>
            <a:r>
              <a:rPr lang="th-TH" dirty="0" smtClean="0"/>
              <a:t>equation:</a:t>
            </a:r>
          </a:p>
          <a:p>
            <a:pPr lvl="1"/>
            <a:endParaRPr lang="th-T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5E3A6-A327-48E9-8561-ED9CD458E49E}" type="slidenum">
              <a:rPr lang="th-TH"/>
              <a:pPr>
                <a:defRPr/>
              </a:pPr>
              <a:t>25</a:t>
            </a:fld>
            <a:endParaRPr lang="th-TH" sz="2600">
              <a:solidFill>
                <a:schemeClr val="tx1"/>
              </a:solidFill>
            </a:endParaRP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743200" y="2819400"/>
          <a:ext cx="3048000" cy="1173163"/>
        </p:xfrm>
        <a:graphic>
          <a:graphicData uri="http://schemas.openxmlformats.org/presentationml/2006/ole">
            <p:oleObj spid="_x0000_s5122" name="Equation" r:id="rId3" imgW="128268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Range calculations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sz="2400" dirty="0" smtClean="0"/>
              <a:t>For each pixel in the left image, determine what pixel position in the right image corresponds to the same point on the object. This can be accomplished on a line-by-line basis.</a:t>
            </a:r>
          </a:p>
          <a:p>
            <a:r>
              <a:rPr lang="th-TH" sz="2400" dirty="0" smtClean="0"/>
              <a:t>Calculate the difference</a:t>
            </a:r>
            <a:r>
              <a:rPr lang="th-TH" sz="2400" i="1" dirty="0" smtClean="0"/>
              <a:t> x</a:t>
            </a:r>
            <a:r>
              <a:rPr lang="th-TH" sz="2400" i="1" baseline="-25000" dirty="0" smtClean="0"/>
              <a:t>r</a:t>
            </a:r>
            <a:r>
              <a:rPr lang="th-TH" sz="2400" dirty="0" smtClean="0"/>
              <a:t>- </a:t>
            </a:r>
            <a:r>
              <a:rPr lang="th-TH" sz="2400" i="1" dirty="0" smtClean="0"/>
              <a:t>x</a:t>
            </a:r>
            <a:r>
              <a:rPr lang="th-TH" sz="2400" i="1" baseline="-25000" dirty="0" smtClean="0"/>
              <a:t>l </a:t>
            </a:r>
            <a:r>
              <a:rPr lang="th-TH" sz="2400" dirty="0" smtClean="0"/>
              <a:t> to produce a </a:t>
            </a:r>
            <a:r>
              <a:rPr lang="th-TH" sz="2400" i="1" dirty="0" smtClean="0"/>
              <a:t>displacement image</a:t>
            </a:r>
            <a:r>
              <a:rPr lang="th-TH" sz="2400" dirty="0" smtClean="0"/>
              <a:t>, in which gray level represents pixel shift.</a:t>
            </a:r>
          </a:p>
          <a:p>
            <a:r>
              <a:rPr lang="th-TH" sz="2400" dirty="0" smtClean="0"/>
              <a:t>Using the displacement image, calculate </a:t>
            </a:r>
            <a:r>
              <a:rPr lang="th-TH" sz="2400" i="1" dirty="0" smtClean="0"/>
              <a:t>Z</a:t>
            </a:r>
            <a:r>
              <a:rPr lang="th-TH" sz="2400" i="1" baseline="-25000" dirty="0" smtClean="0"/>
              <a:t>o</a:t>
            </a:r>
            <a:r>
              <a:rPr lang="th-TH" sz="2400" dirty="0" smtClean="0"/>
              <a:t> at each pixel to produce a normal range image.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452A-C98E-4BB1-BA2A-7AB080E8938D}" type="slidenum">
              <a:rPr lang="th-TH"/>
              <a:pPr>
                <a:defRPr/>
              </a:pPr>
              <a:t>26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Range calculations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sz="2400" dirty="0" smtClean="0"/>
              <a:t>Calculate the </a:t>
            </a:r>
            <a:r>
              <a:rPr lang="th-TH" sz="2400" i="1" dirty="0" smtClean="0"/>
              <a:t>X</a:t>
            </a:r>
            <a:r>
              <a:rPr lang="th-TH" sz="2400" dirty="0" smtClean="0"/>
              <a:t> and </a:t>
            </a:r>
            <a:r>
              <a:rPr lang="th-TH" sz="2400" i="1" dirty="0" smtClean="0"/>
              <a:t>Y</a:t>
            </a:r>
            <a:r>
              <a:rPr lang="th-TH" sz="2400" dirty="0" smtClean="0"/>
              <a:t> coordinates of each point by:</a:t>
            </a:r>
          </a:p>
          <a:p>
            <a:endParaRPr lang="th-TH" sz="2400" dirty="0" smtClean="0"/>
          </a:p>
          <a:p>
            <a:endParaRPr lang="th-TH" sz="2400" dirty="0" smtClean="0"/>
          </a:p>
          <a:p>
            <a:endParaRPr lang="th-TH" sz="2400" dirty="0" smtClean="0"/>
          </a:p>
          <a:p>
            <a:r>
              <a:rPr lang="th-TH" sz="2400" dirty="0" smtClean="0"/>
              <a:t>Now we can calculate the </a:t>
            </a:r>
            <a:r>
              <a:rPr lang="th-TH" sz="2400" i="1" dirty="0" smtClean="0"/>
              <a:t>X</a:t>
            </a:r>
            <a:r>
              <a:rPr lang="th-TH" sz="2400" dirty="0" smtClean="0"/>
              <a:t>,</a:t>
            </a:r>
            <a:r>
              <a:rPr lang="th-TH" sz="2400" i="1" dirty="0" smtClean="0"/>
              <a:t>Y</a:t>
            </a:r>
            <a:r>
              <a:rPr lang="th-TH" sz="2400" dirty="0" smtClean="0"/>
              <a:t>,</a:t>
            </a:r>
            <a:r>
              <a:rPr lang="th-TH" sz="2400" i="1" dirty="0" smtClean="0"/>
              <a:t>Z</a:t>
            </a:r>
            <a:r>
              <a:rPr lang="th-TH" sz="2400" dirty="0" smtClean="0"/>
              <a:t>-coordinates of every point on the object that maps to a pixel in the camera.</a:t>
            </a:r>
          </a:p>
          <a:p>
            <a:r>
              <a:rPr lang="th-TH" sz="2400" dirty="0" smtClean="0"/>
              <a:t>Finally, compute  </a:t>
            </a:r>
            <a:r>
              <a:rPr lang="th-TH" sz="2400" i="1" dirty="0" smtClean="0"/>
              <a:t>R</a:t>
            </a:r>
            <a:r>
              <a:rPr lang="th-TH" sz="2400" dirty="0" smtClean="0"/>
              <a:t> as a function of </a:t>
            </a:r>
            <a:r>
              <a:rPr lang="th-TH" sz="2400" i="1" dirty="0" smtClean="0"/>
              <a:t>X</a:t>
            </a:r>
            <a:r>
              <a:rPr lang="th-TH" sz="2400" dirty="0" smtClean="0"/>
              <a:t> and </a:t>
            </a:r>
            <a:r>
              <a:rPr lang="th-TH" sz="2400" i="1" dirty="0" smtClean="0"/>
              <a:t>Y</a:t>
            </a:r>
            <a:r>
              <a:rPr lang="th-TH" sz="2400" dirty="0" smtClean="0"/>
              <a:t> to produce a </a:t>
            </a:r>
            <a:r>
              <a:rPr lang="th-TH" sz="2400" i="1" dirty="0" smtClean="0"/>
              <a:t>true-range</a:t>
            </a:r>
            <a:r>
              <a:rPr lang="th-TH" sz="2400" dirty="0" smtClean="0"/>
              <a:t> image.</a:t>
            </a:r>
          </a:p>
          <a:p>
            <a:endParaRPr lang="th-TH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3C872-B9A9-4659-8290-4329F0449D98}" type="slidenum">
              <a:rPr lang="th-TH"/>
              <a:pPr>
                <a:defRPr/>
              </a:pPr>
              <a:t>27</a:t>
            </a:fld>
            <a:endParaRPr lang="th-TH" sz="2600">
              <a:solidFill>
                <a:schemeClr val="tx1"/>
              </a:solidFill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057400" y="2362200"/>
          <a:ext cx="4724400" cy="784225"/>
        </p:xfrm>
        <a:graphic>
          <a:graphicData uri="http://schemas.openxmlformats.org/presentationml/2006/ole">
            <p:oleObj spid="_x0000_s6146" name="Equation" r:id="rId3" imgW="1917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Range calculations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h-TH" sz="2400" dirty="0" smtClean="0"/>
          </a:p>
          <a:p>
            <a:r>
              <a:rPr lang="th-TH" sz="2400" dirty="0" smtClean="0">
                <a:solidFill>
                  <a:srgbClr val="990000"/>
                </a:solidFill>
              </a:rPr>
              <a:t>Notes</a:t>
            </a:r>
            <a:r>
              <a:rPr lang="th-TH" sz="2400" dirty="0" smtClean="0"/>
              <a:t> (for boresighted cameras):</a:t>
            </a:r>
          </a:p>
          <a:p>
            <a:pPr lvl="1">
              <a:lnSpc>
                <a:spcPct val="120000"/>
              </a:lnSpc>
            </a:pPr>
            <a:r>
              <a:rPr lang="th-TH" sz="2000" dirty="0" smtClean="0"/>
              <a:t>If </a:t>
            </a:r>
            <a:r>
              <a:rPr lang="th-TH" sz="2000" i="1" dirty="0" smtClean="0"/>
              <a:t>Z</a:t>
            </a:r>
            <a:r>
              <a:rPr lang="th-TH" sz="2000" baseline="-25000" dirty="0" smtClean="0"/>
              <a:t>0</a:t>
            </a:r>
            <a:r>
              <a:rPr lang="th-TH" sz="2000" dirty="0" smtClean="0"/>
              <a:t> &gt;&gt; </a:t>
            </a:r>
            <a:r>
              <a:rPr lang="th-TH" sz="2000" i="1" dirty="0" smtClean="0"/>
              <a:t>d ,</a:t>
            </a:r>
            <a:r>
              <a:rPr lang="th-TH" sz="2000" dirty="0" smtClean="0"/>
              <a:t> the cameras must be converged to ensure that their fields of view overlap to include the objects in the near field. The range equations are slightly more complex.</a:t>
            </a:r>
          </a:p>
          <a:p>
            <a:pPr lvl="1">
              <a:lnSpc>
                <a:spcPct val="120000"/>
              </a:lnSpc>
            </a:pPr>
            <a:r>
              <a:rPr lang="th-TH" sz="2000" dirty="0" smtClean="0"/>
              <a:t>If the cameras are not in the sample plane, the equations are even more complex.</a:t>
            </a:r>
          </a:p>
          <a:p>
            <a:pPr lvl="1">
              <a:lnSpc>
                <a:spcPct val="120000"/>
              </a:lnSpc>
            </a:pPr>
            <a:r>
              <a:rPr lang="th-TH" sz="2000" dirty="0" smtClean="0"/>
              <a:t>Cameras geometry can be computed from a pair of stereo images.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B091B-C81E-4720-B54C-6BC01DA11CAA}" type="slidenum">
              <a:rPr lang="th-TH"/>
              <a:pPr>
                <a:defRPr/>
              </a:pPr>
              <a:t>28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Stereo Matching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The following figure illustrates a technique that locates the right image pixel position that corresponds to a particular left image pixel.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E5757-05A7-4264-97BD-3EF3F91B2F48}" type="slidenum">
              <a:rPr lang="th-TH"/>
              <a:pPr>
                <a:defRPr/>
              </a:pPr>
              <a:t>29</a:t>
            </a:fld>
            <a:endParaRPr lang="th-TH" sz="2600">
              <a:solidFill>
                <a:schemeClr val="tx1"/>
              </a:solidFill>
            </a:endParaRPr>
          </a:p>
        </p:txBody>
      </p:sp>
      <p:pic>
        <p:nvPicPr>
          <p:cNvPr id="39942" name="Picture 4" descr="D:\Montri\ImageProcessing\scan\lec19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200400"/>
            <a:ext cx="558323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Three-Dimensional Image Processing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Spatially Three-Dimensional Images</a:t>
            </a:r>
          </a:p>
          <a:p>
            <a:r>
              <a:rPr lang="th-TH" dirty="0" smtClean="0"/>
              <a:t>CAT (Computerized Axial Tomotography</a:t>
            </a:r>
          </a:p>
          <a:p>
            <a:r>
              <a:rPr lang="th-TH" dirty="0" smtClean="0"/>
              <a:t>Stereometry</a:t>
            </a:r>
          </a:p>
          <a:p>
            <a:r>
              <a:rPr lang="th-TH" dirty="0" smtClean="0"/>
              <a:t>Stereoscopic Display</a:t>
            </a:r>
          </a:p>
          <a:p>
            <a:r>
              <a:rPr lang="th-TH" dirty="0" smtClean="0"/>
              <a:t>Shaded Surface Display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A21AA-CA45-464C-9D7E-85317C35D989}" type="slidenum">
              <a:rPr lang="th-TH"/>
              <a:pPr>
                <a:defRPr/>
              </a:pPr>
              <a:t>3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Stereo Matching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dirty="0" smtClean="0"/>
              <a:t>Suppose  the given pixel in the left image has coordinates </a:t>
            </a:r>
            <a:r>
              <a:rPr lang="th-TH" i="1" dirty="0" smtClean="0"/>
              <a:t>x</a:t>
            </a:r>
            <a:r>
              <a:rPr lang="th-TH" i="1" baseline="-25000" dirty="0" smtClean="0"/>
              <a:t>l</a:t>
            </a:r>
            <a:r>
              <a:rPr lang="th-TH" i="1" dirty="0" smtClean="0"/>
              <a:t>, y</a:t>
            </a:r>
            <a:r>
              <a:rPr lang="th-TH" i="1" baseline="-25000" dirty="0" smtClean="0"/>
              <a:t>l</a:t>
            </a:r>
            <a:endParaRPr lang="th-TH" dirty="0" smtClean="0"/>
          </a:p>
          <a:p>
            <a:pPr lvl="1"/>
            <a:r>
              <a:rPr lang="th-TH" dirty="0" smtClean="0"/>
              <a:t>Fit the imaginary windows around that pixel and the pixel having the same coordinates in the right image</a:t>
            </a:r>
          </a:p>
          <a:p>
            <a:pPr lvl="1"/>
            <a:r>
              <a:rPr lang="th-TH" dirty="0" smtClean="0"/>
              <a:t>Compute a measure of agreement (using cross-correlation-- a sum of squared differences)</a:t>
            </a:r>
          </a:p>
          <a:p>
            <a:pPr lvl="1"/>
            <a:r>
              <a:rPr lang="th-TH" dirty="0" smtClean="0"/>
              <a:t>Move the window in the right image to the right to find maximum agreement, thus </a:t>
            </a:r>
            <a:r>
              <a:rPr lang="th-TH" i="1" dirty="0" smtClean="0"/>
              <a:t>x</a:t>
            </a:r>
            <a:r>
              <a:rPr lang="th-TH" i="1" baseline="-25000" dirty="0" smtClean="0"/>
              <a:t>r</a:t>
            </a:r>
            <a:r>
              <a:rPr lang="th-TH" i="1" dirty="0" smtClean="0"/>
              <a:t>-x</a:t>
            </a:r>
            <a:r>
              <a:rPr lang="th-TH" i="1" baseline="-25000" dirty="0" smtClean="0"/>
              <a:t>l</a:t>
            </a:r>
            <a:r>
              <a:rPr lang="th-TH" dirty="0" smtClean="0"/>
              <a:t> can be found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8E944-F566-48E0-BF53-C4DF72FE8B33}" type="slidenum">
              <a:rPr lang="th-TH"/>
              <a:pPr>
                <a:defRPr/>
              </a:pPr>
              <a:t>30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Stereo Matching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th-TH" dirty="0" smtClean="0">
                <a:solidFill>
                  <a:srgbClr val="990000"/>
                </a:solidFill>
              </a:rPr>
              <a:t>Notes</a:t>
            </a:r>
            <a:r>
              <a:rPr lang="th-TH" dirty="0" smtClean="0"/>
              <a:t>:</a:t>
            </a:r>
          </a:p>
          <a:p>
            <a:pPr lvl="2"/>
            <a:r>
              <a:rPr lang="th-TH" dirty="0" smtClean="0"/>
              <a:t>Noise tends to corrupt the image agreement measure</a:t>
            </a:r>
          </a:p>
          <a:p>
            <a:pPr lvl="2"/>
            <a:r>
              <a:rPr lang="th-TH" dirty="0" smtClean="0"/>
              <a:t>Increase window size to ignore noise but this reduces the resolution of  the resulting range image</a:t>
            </a:r>
          </a:p>
          <a:p>
            <a:pPr lvl="2"/>
            <a:r>
              <a:rPr lang="th-TH" dirty="0" smtClean="0"/>
              <a:t>It is difficult to determine the range of a smooth surface. Projection of random texture onto such surface can be helpful</a:t>
            </a:r>
          </a:p>
          <a:p>
            <a:pPr lvl="2"/>
            <a:endParaRPr lang="th-TH" dirty="0" smtClean="0"/>
          </a:p>
          <a:p>
            <a:endParaRPr lang="th-TH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2A0E8-EFB1-44A4-8FD0-DFFCB9E40409}" type="slidenum">
              <a:rPr lang="th-TH"/>
              <a:pPr>
                <a:defRPr/>
              </a:pPr>
              <a:t>31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Stereometry with Wide-Angle Cameras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Used in Viking Mars Lander spacecraft</a:t>
            </a:r>
          </a:p>
          <a:p>
            <a:r>
              <a:rPr lang="th-TH" dirty="0" smtClean="0"/>
              <a:t>Two digitizing cameras (angle scanning cameras) are spaced 1 meter apart</a:t>
            </a:r>
          </a:p>
          <a:p>
            <a:r>
              <a:rPr lang="th-TH" dirty="0" smtClean="0"/>
              <a:t>The coordinates of a pixel are given by the azimuth and elevation angles of the centerline of its pixel cone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The azimuth is the angle between the yz-plane</a:t>
            </a:r>
          </a:p>
          <a:p>
            <a:r>
              <a:rPr lang="th-TH" dirty="0" smtClean="0"/>
              <a:t>The elevation angle is the angle between the xz-plane</a:t>
            </a:r>
          </a:p>
          <a:p>
            <a:r>
              <a:rPr lang="th-TH" dirty="0" smtClean="0"/>
              <a:t>Normal-range equation components in terms of the two camera azimuth coordinates       and       are written as follow:</a:t>
            </a:r>
          </a:p>
          <a:p>
            <a:endParaRPr lang="th-TH" dirty="0" smtClean="0"/>
          </a:p>
          <a:p>
            <a:endParaRPr lang="th-TH" dirty="0" smtClean="0"/>
          </a:p>
          <a:p>
            <a:pPr lvl="1"/>
            <a:r>
              <a:rPr lang="th-TH" dirty="0" smtClean="0"/>
              <a:t>    is the elevation coordinate and is the same for both cameras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1676E-F50E-454B-8018-FC889C44DE27}" type="slidenum">
              <a:rPr lang="th-TH"/>
              <a:pPr>
                <a:defRPr/>
              </a:pPr>
              <a:t>32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Stereometry with Wide-Angle Cameras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2C78D-6470-422B-8EFA-7DEE376CCDBF}" type="slidenum">
              <a:rPr lang="th-TH"/>
              <a:pPr>
                <a:defRPr/>
              </a:pPr>
              <a:t>33</a:t>
            </a:fld>
            <a:endParaRPr lang="th-TH" sz="2600">
              <a:solidFill>
                <a:schemeClr val="tx1"/>
              </a:solidFill>
            </a:endParaRPr>
          </a:p>
        </p:txBody>
      </p:sp>
      <p:pic>
        <p:nvPicPr>
          <p:cNvPr id="44038" name="Picture 4" descr="D:\Montri\ImageProcessing\scan\lec19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876" y="1676400"/>
            <a:ext cx="782112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Stereometry with Wide-Angle Cameras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The azimuth is the angle between the yz-plane</a:t>
            </a:r>
          </a:p>
          <a:p>
            <a:endParaRPr lang="th-TH" dirty="0" smtClean="0"/>
          </a:p>
          <a:p>
            <a:r>
              <a:rPr lang="th-TH" dirty="0" smtClean="0"/>
              <a:t>The elevation angle is the angle between the xz-plane</a:t>
            </a:r>
          </a:p>
          <a:p>
            <a:endParaRPr lang="th-TH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1A0A8-CC1E-49AB-B48B-AE85C0AFF1BB}" type="slidenum">
              <a:rPr lang="th-TH"/>
              <a:pPr>
                <a:defRPr/>
              </a:pPr>
              <a:t>34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Stereometry with Wide-Angle Cameras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Normal-range equation components in terms of the two camera azimuth coordinates       and       are written as follow:</a:t>
            </a:r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    </a:t>
            </a:r>
            <a:r>
              <a:rPr lang="en-US" dirty="0" smtClean="0"/>
              <a:t>-</a:t>
            </a:r>
            <a:r>
              <a:rPr lang="th-TH" dirty="0" smtClean="0"/>
              <a:t>  is the elevation coordinate and is the same for both cameras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2DF9B-F198-4628-88B0-28AC838FBEE2}" type="slidenum">
              <a:rPr lang="th-TH"/>
              <a:pPr>
                <a:defRPr/>
              </a:pPr>
              <a:t>35</a:t>
            </a:fld>
            <a:endParaRPr lang="th-TH" sz="2600">
              <a:solidFill>
                <a:schemeClr val="tx1"/>
              </a:solidFill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752600" y="3581400"/>
          <a:ext cx="7010400" cy="1001713"/>
        </p:xfrm>
        <a:graphic>
          <a:graphicData uri="http://schemas.openxmlformats.org/presentationml/2006/ole">
            <p:oleObj spid="_x0000_s7170" name="Equation" r:id="rId3" imgW="3009600" imgH="431640" progId="Equation.3">
              <p:embed/>
            </p:oleObj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657600" y="2667000"/>
          <a:ext cx="354013" cy="533400"/>
        </p:xfrm>
        <a:graphic>
          <a:graphicData uri="http://schemas.openxmlformats.org/presentationml/2006/ole">
            <p:oleObj spid="_x0000_s7171" name="Equation" r:id="rId4" imgW="152280" imgH="228600" progId="Equation.3">
              <p:embed/>
            </p:oleObj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4953000" y="2667000"/>
          <a:ext cx="347663" cy="457200"/>
        </p:xfrm>
        <a:graphic>
          <a:graphicData uri="http://schemas.openxmlformats.org/presentationml/2006/ole">
            <p:oleObj spid="_x0000_s7172" name="Equation" r:id="rId5" imgW="164880" imgH="215640" progId="Equation.3">
              <p:embed/>
            </p:oleObj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1600200" y="4953000"/>
          <a:ext cx="354013" cy="533400"/>
        </p:xfrm>
        <a:graphic>
          <a:graphicData uri="http://schemas.openxmlformats.org/presentationml/2006/ole">
            <p:oleObj spid="_x0000_s7173" name="Equation" r:id="rId6" imgW="152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Stereometry with Wide-Angle Camera (Cont’d)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785AB-C431-4EC1-AEC1-84AC163338C1}" type="slidenum">
              <a:rPr lang="th-TH"/>
              <a:pPr>
                <a:defRPr/>
              </a:pPr>
              <a:t>36</a:t>
            </a:fld>
            <a:endParaRPr lang="th-TH" sz="2600">
              <a:solidFill>
                <a:schemeClr val="tx1"/>
              </a:solidFill>
            </a:endParaRPr>
          </a:p>
        </p:txBody>
      </p:sp>
      <p:pic>
        <p:nvPicPr>
          <p:cNvPr id="46086" name="Picture 4" descr="D:\Montri\ImageProcessing\scan\lec19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Stereoscopic Image Display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Range relation</a:t>
            </a: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384A4-5FE0-45CD-81FA-185BEAE056E5}" type="slidenum">
              <a:rPr lang="th-TH"/>
              <a:pPr>
                <a:defRPr/>
              </a:pPr>
              <a:t>37</a:t>
            </a:fld>
            <a:endParaRPr lang="th-TH" sz="2600">
              <a:solidFill>
                <a:schemeClr val="tx1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438400" y="5105400"/>
          <a:ext cx="4291013" cy="987425"/>
        </p:xfrm>
        <a:graphic>
          <a:graphicData uri="http://schemas.openxmlformats.org/presentationml/2006/ole">
            <p:oleObj spid="_x0000_s8194" name="Equation" r:id="rId3" imgW="1866600" imgH="431640" progId="Equation.3">
              <p:embed/>
            </p:oleObj>
          </a:graphicData>
        </a:graphic>
      </p:graphicFrame>
      <p:pic>
        <p:nvPicPr>
          <p:cNvPr id="8199" name="Picture 5" descr="\\F4lecture\montri\lec20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371600"/>
            <a:ext cx="65357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Stereoscopic Image Display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sz="2200" dirty="0" smtClean="0"/>
              <a:t>If the relationship </a:t>
            </a:r>
            <a:r>
              <a:rPr lang="th-TH" sz="2200" i="1" dirty="0" smtClean="0"/>
              <a:t>DS</a:t>
            </a:r>
            <a:r>
              <a:rPr lang="th-TH" sz="2200" dirty="0" smtClean="0"/>
              <a:t> = </a:t>
            </a:r>
            <a:r>
              <a:rPr lang="th-TH" sz="2200" i="1" dirty="0" smtClean="0"/>
              <a:t>fd</a:t>
            </a:r>
            <a:r>
              <a:rPr lang="th-TH" sz="2200" dirty="0" smtClean="0"/>
              <a:t> is satisfied, the scene will appear as if the observer had viewed it firsthand </a:t>
            </a:r>
          </a:p>
          <a:p>
            <a:pPr>
              <a:lnSpc>
                <a:spcPct val="120000"/>
              </a:lnSpc>
            </a:pPr>
            <a:r>
              <a:rPr lang="th-TH" sz="2200" dirty="0" smtClean="0"/>
              <a:t>Two conditions must be met to obtain accurate reproduction of a 3-D scene:</a:t>
            </a:r>
          </a:p>
          <a:p>
            <a:pPr lvl="1">
              <a:lnSpc>
                <a:spcPct val="120000"/>
              </a:lnSpc>
            </a:pPr>
            <a:r>
              <a:rPr lang="th-TH" sz="2200" dirty="0" smtClean="0"/>
              <a:t>There should be converging lenses in front of each of the viewer’s eyes so that the viewer can focus his/her eyes at infinity and still see the two transparency in focus. Positive lenses of focal equal to </a:t>
            </a:r>
            <a:r>
              <a:rPr lang="th-TH" sz="2200" i="1" dirty="0" smtClean="0"/>
              <a:t>D</a:t>
            </a:r>
            <a:r>
              <a:rPr lang="th-TH" sz="2200" dirty="0" smtClean="0"/>
              <a:t>  are commonly used</a:t>
            </a:r>
          </a:p>
          <a:p>
            <a:pPr lvl="1">
              <a:lnSpc>
                <a:spcPct val="120000"/>
              </a:lnSpc>
            </a:pPr>
            <a:r>
              <a:rPr lang="th-TH" sz="2200" dirty="0" smtClean="0"/>
              <a:t>The viewing geometry is exact only when the viewer’s line of sight falls along the z-axis.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D2299-5A3B-4B2D-BFC1-689FDF3DB909}" type="slidenum">
              <a:rPr lang="th-TH"/>
              <a:pPr>
                <a:defRPr/>
              </a:pPr>
              <a:t>38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 behind 3D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If we can somehow get the sliced images of an object and then try to reconstruct the image , then it may eventually be possible to reconstruct an object’s image in 3D.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8563E-155A-4FD7-94C7-E38D00F6C1A4}" type="slidenum">
              <a:rPr lang="th-TH" smtClean="0"/>
              <a:pPr>
                <a:defRPr/>
              </a:pPr>
              <a:t>4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Optical sectioning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343400"/>
          </a:xfrm>
        </p:spPr>
        <p:txBody>
          <a:bodyPr>
            <a:normAutofit fontScale="92500" lnSpcReduction="10000"/>
          </a:bodyPr>
          <a:lstStyle/>
          <a:p>
            <a:pPr marL="640080" lvl="1" indent="-237744" algn="just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th-TH" dirty="0"/>
              <a:t>Problem with conventional optical microscope: only structure near the focus plane is visible</a:t>
            </a:r>
          </a:p>
          <a:p>
            <a:pPr marL="640080" lvl="1" indent="-237744" algn="just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th-TH" dirty="0"/>
              <a:t>Serial sectioning (slicing the specimen into a series of thin sections and acquiring the image of each section) can be used to solve the problem but it has 2 major disadvantages: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th-TH" dirty="0"/>
              <a:t>loss of registration when sections become separated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th-TH" dirty="0"/>
              <a:t>geometric distortions</a:t>
            </a:r>
          </a:p>
          <a:p>
            <a:pPr marL="640080" lvl="1" indent="-237744" algn="just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th-TH" dirty="0"/>
              <a:t>Optical sectioning is achieved by digitizing the specimen with the focal plane situated at various levels along the optical axis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endParaRPr lang="th-TH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D3F3D-9077-4E2B-B22C-55612DD5B14A}" type="slidenum">
              <a:rPr lang="th-TH"/>
              <a:pPr>
                <a:defRPr/>
              </a:pPr>
              <a:t>5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dirty="0" smtClean="0"/>
              <a:t>Image Registration is a process of overlaying two or more digital images of the same scene taken at different times or at the same time by different image sensors.</a:t>
            </a:r>
          </a:p>
          <a:p>
            <a:pPr algn="just"/>
            <a:r>
              <a:rPr lang="en-US" sz="3600" dirty="0" smtClean="0"/>
              <a:t>The final information(3D image) is obtained by combining various data (2D images).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8563E-155A-4FD7-94C7-E38D00F6C1A4}" type="slidenum">
              <a:rPr lang="th-TH" smtClean="0"/>
              <a:pPr>
                <a:defRPr/>
              </a:pPr>
              <a:t>6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Thick specimen imaging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 smtClean="0"/>
          </a:p>
          <a:p>
            <a:pPr lvl="2"/>
            <a:endParaRPr lang="th-T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4ED8C-FAD0-4BAE-9398-1C8F8BC12FDD}" type="slidenum">
              <a:rPr lang="th-TH"/>
              <a:pPr>
                <a:defRPr/>
              </a:pPr>
              <a:t>7</a:t>
            </a:fld>
            <a:endParaRPr lang="th-TH" sz="2600">
              <a:solidFill>
                <a:schemeClr val="tx1"/>
              </a:solidFill>
            </a:endParaRPr>
          </a:p>
        </p:txBody>
      </p:sp>
      <p:pic>
        <p:nvPicPr>
          <p:cNvPr id="25606" name="Picture 4" descr="\\F4lecture\montri\lec2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47244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Thick specimen imaging (cont’d)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dirty="0" smtClean="0"/>
              <a:t>The focal length of the objective lens determines the distance </a:t>
            </a:r>
            <a:r>
              <a:rPr lang="th-TH" i="1" dirty="0" smtClean="0"/>
              <a:t>d</a:t>
            </a:r>
            <a:r>
              <a:rPr lang="th-TH" i="1" baseline="-25000" dirty="0" smtClean="0"/>
              <a:t>f</a:t>
            </a:r>
            <a:r>
              <a:rPr lang="th-TH" i="1" dirty="0" smtClean="0"/>
              <a:t> </a:t>
            </a:r>
            <a:r>
              <a:rPr lang="th-TH" dirty="0" smtClean="0"/>
              <a:t>to the focal plane from the lens equation:</a:t>
            </a:r>
          </a:p>
          <a:p>
            <a:pPr lvl="1">
              <a:buFontTx/>
              <a:buNone/>
            </a:pPr>
            <a:r>
              <a:rPr lang="th-TH" dirty="0" smtClean="0"/>
              <a:t>		</a:t>
            </a:r>
          </a:p>
          <a:p>
            <a:pPr lvl="1">
              <a:buFontTx/>
              <a:buNone/>
            </a:pPr>
            <a:r>
              <a:rPr lang="th-TH" dirty="0" smtClean="0"/>
              <a:t>			1/</a:t>
            </a:r>
            <a:r>
              <a:rPr lang="th-TH" i="1" dirty="0" smtClean="0"/>
              <a:t>d</a:t>
            </a:r>
            <a:r>
              <a:rPr lang="th-TH" i="1" baseline="-25000" dirty="0" smtClean="0"/>
              <a:t>i</a:t>
            </a:r>
            <a:r>
              <a:rPr lang="th-TH" dirty="0" smtClean="0"/>
              <a:t>  </a:t>
            </a:r>
            <a:r>
              <a:rPr lang="en-US" dirty="0" smtClean="0"/>
              <a:t>+</a:t>
            </a:r>
            <a:r>
              <a:rPr lang="th-TH" dirty="0" smtClean="0"/>
              <a:t>1/</a:t>
            </a:r>
            <a:r>
              <a:rPr lang="th-TH" i="1" dirty="0" smtClean="0"/>
              <a:t>d</a:t>
            </a:r>
            <a:r>
              <a:rPr lang="th-TH" i="1" baseline="-25000" dirty="0" smtClean="0"/>
              <a:t>f</a:t>
            </a:r>
            <a:r>
              <a:rPr lang="th-TH" dirty="0" smtClean="0"/>
              <a:t>  =  1/</a:t>
            </a:r>
            <a:r>
              <a:rPr lang="th-TH" i="1" dirty="0" smtClean="0"/>
              <a:t>f</a:t>
            </a:r>
          </a:p>
          <a:p>
            <a:pPr lvl="1">
              <a:buFontTx/>
              <a:buNone/>
            </a:pPr>
            <a:endParaRPr lang="th-TH" dirty="0" smtClean="0"/>
          </a:p>
          <a:p>
            <a:pPr lvl="1">
              <a:buFontTx/>
              <a:buNone/>
            </a:pPr>
            <a:r>
              <a:rPr lang="th-TH" dirty="0" smtClean="0"/>
              <a:t>	and the magnification of the objective is</a:t>
            </a:r>
          </a:p>
          <a:p>
            <a:pPr lvl="1">
              <a:buFontTx/>
              <a:buNone/>
            </a:pPr>
            <a:endParaRPr lang="th-TH" dirty="0" smtClean="0"/>
          </a:p>
          <a:p>
            <a:pPr lvl="1">
              <a:buFontTx/>
              <a:buNone/>
            </a:pPr>
            <a:r>
              <a:rPr lang="th-TH" dirty="0" smtClean="0"/>
              <a:t>			</a:t>
            </a:r>
            <a:r>
              <a:rPr lang="th-TH" i="1" dirty="0" smtClean="0"/>
              <a:t>M</a:t>
            </a:r>
            <a:r>
              <a:rPr lang="th-TH" dirty="0" smtClean="0"/>
              <a:t>  =</a:t>
            </a:r>
            <a:r>
              <a:rPr lang="th-TH" i="1" dirty="0" smtClean="0"/>
              <a:t> d</a:t>
            </a:r>
            <a:r>
              <a:rPr lang="th-TH" i="1" baseline="-25000" dirty="0" smtClean="0"/>
              <a:t>i</a:t>
            </a:r>
            <a:r>
              <a:rPr lang="th-TH" dirty="0" smtClean="0"/>
              <a:t> / </a:t>
            </a:r>
            <a:r>
              <a:rPr lang="th-TH" i="1" dirty="0" smtClean="0"/>
              <a:t>d</a:t>
            </a:r>
            <a:r>
              <a:rPr lang="th-TH" i="1" baseline="-25000" dirty="0" smtClean="0"/>
              <a:t>f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EA354-ADA2-4633-A6CB-6AE74B5FBA83}" type="slidenum">
              <a:rPr lang="th-TH"/>
              <a:pPr>
                <a:defRPr/>
              </a:pPr>
              <a:t>8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Thick specimen imaging (cont’d)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0" lvl="1" indent="-237744" fontAlgn="auto">
              <a:spcAft>
                <a:spcPts val="0"/>
              </a:spcAft>
              <a:buFontTx/>
              <a:buNone/>
              <a:defRPr/>
            </a:pPr>
            <a:r>
              <a:rPr lang="th-TH" dirty="0"/>
              <a:t>	We can place the focal plane at any desired level z’. The focal plane of the objective is related to the other microscope parameters by</a:t>
            </a:r>
          </a:p>
          <a:p>
            <a:pPr marL="640080" lvl="1" indent="-237744" fontAlgn="auto">
              <a:spcAft>
                <a:spcPts val="0"/>
              </a:spcAft>
              <a:buFontTx/>
              <a:buNone/>
              <a:defRPr/>
            </a:pPr>
            <a:endParaRPr lang="th-TH" dirty="0"/>
          </a:p>
          <a:p>
            <a:pPr marL="640080" lvl="1" indent="-237744" fontAlgn="auto">
              <a:spcAft>
                <a:spcPts val="0"/>
              </a:spcAft>
              <a:buFontTx/>
              <a:buNone/>
              <a:defRPr/>
            </a:pPr>
            <a:r>
              <a:rPr lang="th-TH" dirty="0"/>
              <a:t>		</a:t>
            </a:r>
            <a:r>
              <a:rPr lang="th-TH" i="1" dirty="0"/>
              <a:t>f</a:t>
            </a:r>
            <a:r>
              <a:rPr lang="th-TH" dirty="0"/>
              <a:t> = </a:t>
            </a:r>
            <a:r>
              <a:rPr lang="th-TH" i="1" dirty="0"/>
              <a:t>d</a:t>
            </a:r>
            <a:r>
              <a:rPr lang="th-TH" i="1" baseline="-25000" dirty="0"/>
              <a:t>i</a:t>
            </a:r>
            <a:r>
              <a:rPr lang="th-TH" dirty="0"/>
              <a:t>/(</a:t>
            </a:r>
            <a:r>
              <a:rPr lang="th-TH" i="1" dirty="0"/>
              <a:t>M</a:t>
            </a:r>
            <a:r>
              <a:rPr lang="th-TH" dirty="0"/>
              <a:t>+1)  = (</a:t>
            </a:r>
            <a:r>
              <a:rPr lang="th-TH" i="1" dirty="0" smtClean="0"/>
              <a:t>d</a:t>
            </a:r>
            <a:r>
              <a:rPr lang="th-TH" i="1" baseline="-25000" dirty="0" smtClean="0"/>
              <a:t>f</a:t>
            </a:r>
            <a:r>
              <a:rPr lang="en-US" i="1" baseline="-25000" dirty="0" smtClean="0"/>
              <a:t>  </a:t>
            </a:r>
            <a:r>
              <a:rPr lang="en-US" i="1" dirty="0" smtClean="0"/>
              <a:t>.M</a:t>
            </a:r>
            <a:r>
              <a:rPr lang="th-TH" dirty="0" smtClean="0"/>
              <a:t>)/(</a:t>
            </a:r>
            <a:r>
              <a:rPr lang="th-TH" i="1" dirty="0"/>
              <a:t>M</a:t>
            </a:r>
            <a:r>
              <a:rPr lang="th-TH" dirty="0"/>
              <a:t>+1)  =  (</a:t>
            </a:r>
            <a:r>
              <a:rPr lang="th-TH" i="1" dirty="0"/>
              <a:t>d</a:t>
            </a:r>
            <a:r>
              <a:rPr lang="th-TH" i="1" baseline="-25000" dirty="0"/>
              <a:t>i</a:t>
            </a:r>
            <a:r>
              <a:rPr lang="th-TH" i="1" dirty="0"/>
              <a:t>d</a:t>
            </a:r>
            <a:r>
              <a:rPr lang="th-TH" i="1" baseline="-25000" dirty="0"/>
              <a:t>f</a:t>
            </a:r>
            <a:r>
              <a:rPr lang="th-TH" dirty="0"/>
              <a:t>)/(</a:t>
            </a:r>
            <a:r>
              <a:rPr lang="th-TH" i="1" dirty="0"/>
              <a:t>d</a:t>
            </a:r>
            <a:r>
              <a:rPr lang="th-TH" i="1" baseline="-25000" dirty="0"/>
              <a:t>i</a:t>
            </a:r>
            <a:r>
              <a:rPr lang="th-TH" dirty="0"/>
              <a:t>+</a:t>
            </a:r>
            <a:r>
              <a:rPr lang="th-TH" i="1" dirty="0"/>
              <a:t>d</a:t>
            </a:r>
            <a:r>
              <a:rPr lang="th-TH" i="1" baseline="-25000" dirty="0"/>
              <a:t>f</a:t>
            </a:r>
            <a:r>
              <a:rPr lang="th-TH" dirty="0"/>
              <a:t>)</a:t>
            </a:r>
          </a:p>
          <a:p>
            <a:pPr marL="640080" lvl="1" indent="-237744" fontAlgn="auto">
              <a:spcAft>
                <a:spcPts val="0"/>
              </a:spcAft>
              <a:buFontTx/>
              <a:buNone/>
              <a:defRPr/>
            </a:pPr>
            <a:endParaRPr lang="th-TH" dirty="0"/>
          </a:p>
          <a:p>
            <a:pPr marL="640080" lvl="1" indent="-237744" fontAlgn="auto">
              <a:spcAft>
                <a:spcPts val="0"/>
              </a:spcAft>
              <a:buFontTx/>
              <a:buNone/>
              <a:defRPr/>
            </a:pPr>
            <a:r>
              <a:rPr lang="th-TH" dirty="0"/>
              <a:t>	and the distance from the center of the lens to the focal plane is</a:t>
            </a:r>
          </a:p>
          <a:p>
            <a:pPr marL="640080" lvl="1" indent="-237744" fontAlgn="auto">
              <a:spcAft>
                <a:spcPts val="0"/>
              </a:spcAft>
              <a:buFontTx/>
              <a:buNone/>
              <a:defRPr/>
            </a:pPr>
            <a:endParaRPr lang="th-TH" dirty="0"/>
          </a:p>
          <a:p>
            <a:pPr marL="640080" lvl="1" indent="-237744" fontAlgn="auto">
              <a:spcAft>
                <a:spcPts val="0"/>
              </a:spcAft>
              <a:buFontTx/>
              <a:buNone/>
              <a:defRPr/>
            </a:pPr>
            <a:r>
              <a:rPr lang="th-TH" dirty="0"/>
              <a:t>		</a:t>
            </a:r>
            <a:r>
              <a:rPr lang="th-TH" i="1" dirty="0"/>
              <a:t>d</a:t>
            </a:r>
            <a:r>
              <a:rPr lang="th-TH" i="1" baseline="-25000" dirty="0"/>
              <a:t>f</a:t>
            </a:r>
            <a:r>
              <a:rPr lang="th-TH" dirty="0"/>
              <a:t> = </a:t>
            </a:r>
            <a:r>
              <a:rPr lang="th-TH" i="1" dirty="0"/>
              <a:t>d</a:t>
            </a:r>
            <a:r>
              <a:rPr lang="th-TH" i="1" baseline="-25000" dirty="0"/>
              <a:t>i</a:t>
            </a:r>
            <a:r>
              <a:rPr lang="th-TH" dirty="0"/>
              <a:t>/</a:t>
            </a:r>
            <a:r>
              <a:rPr lang="th-TH" i="1" dirty="0"/>
              <a:t>M</a:t>
            </a:r>
            <a:r>
              <a:rPr lang="th-TH" dirty="0"/>
              <a:t>  =  (</a:t>
            </a:r>
            <a:r>
              <a:rPr lang="th-TH" i="1" dirty="0" smtClean="0"/>
              <a:t>M</a:t>
            </a:r>
            <a:r>
              <a:rPr lang="th-TH" dirty="0" smtClean="0"/>
              <a:t>+1)</a:t>
            </a:r>
            <a:r>
              <a:rPr lang="th-TH" i="1" dirty="0" smtClean="0"/>
              <a:t>f</a:t>
            </a:r>
            <a:r>
              <a:rPr lang="en-US" i="1" dirty="0" smtClean="0"/>
              <a:t> </a:t>
            </a:r>
            <a:r>
              <a:rPr lang="th-TH" dirty="0" smtClean="0"/>
              <a:t>/</a:t>
            </a:r>
            <a:r>
              <a:rPr lang="th-TH" i="1" dirty="0"/>
              <a:t>M</a:t>
            </a:r>
            <a:r>
              <a:rPr lang="th-TH" dirty="0"/>
              <a:t>  =  </a:t>
            </a:r>
            <a:r>
              <a:rPr lang="th-TH" i="1" dirty="0" smtClean="0"/>
              <a:t>fd</a:t>
            </a:r>
            <a:r>
              <a:rPr lang="th-TH" i="1" baseline="-25000" dirty="0" smtClean="0"/>
              <a:t>i</a:t>
            </a:r>
            <a:r>
              <a:rPr lang="en-US" i="1" baseline="-25000" dirty="0" smtClean="0"/>
              <a:t> </a:t>
            </a:r>
            <a:r>
              <a:rPr lang="th-TH" dirty="0" smtClean="0"/>
              <a:t>/(</a:t>
            </a:r>
            <a:r>
              <a:rPr lang="th-TH" i="1" dirty="0"/>
              <a:t>d</a:t>
            </a:r>
            <a:r>
              <a:rPr lang="th-TH" i="1" baseline="-25000" dirty="0"/>
              <a:t>i</a:t>
            </a:r>
            <a:r>
              <a:rPr lang="th-TH" i="1" dirty="0"/>
              <a:t>-f</a:t>
            </a:r>
            <a:r>
              <a:rPr lang="th-TH" dirty="0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BB4F3-2A1E-4C1B-AD25-66ADFB4950ED}" type="slidenum">
              <a:rPr lang="th-TH"/>
              <a:pPr>
                <a:defRPr/>
              </a:pPr>
              <a:t>9</a:t>
            </a:fld>
            <a:endParaRPr lang="th-TH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-lock key">
  <a:themeElements>
    <a:clrScheme name="Lock And Key 5">
      <a:dk1>
        <a:srgbClr val="333300"/>
      </a:dk1>
      <a:lt1>
        <a:srgbClr val="DDDDDD"/>
      </a:lt1>
      <a:dk2>
        <a:srgbClr val="996600"/>
      </a:dk2>
      <a:lt2>
        <a:srgbClr val="FFCC66"/>
      </a:lt2>
      <a:accent1>
        <a:srgbClr val="EEB00B"/>
      </a:accent1>
      <a:accent2>
        <a:srgbClr val="330099"/>
      </a:accent2>
      <a:accent3>
        <a:srgbClr val="CAB8AA"/>
      </a:accent3>
      <a:accent4>
        <a:srgbClr val="BDBDBD"/>
      </a:accent4>
      <a:accent5>
        <a:srgbClr val="F5D4AA"/>
      </a:accent5>
      <a:accent6>
        <a:srgbClr val="2D008A"/>
      </a:accent6>
      <a:hlink>
        <a:srgbClr val="FF6633"/>
      </a:hlink>
      <a:folHlink>
        <a:srgbClr val="CC9900"/>
      </a:folHlink>
    </a:clrScheme>
    <a:fontScheme name="Lock And Key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Theme-lock key</Template>
  <TotalTime>633</TotalTime>
  <Words>1213</Words>
  <Application>Microsoft PowerPoint</Application>
  <PresentationFormat>On-screen Show (4:3)</PresentationFormat>
  <Paragraphs>223</Paragraphs>
  <Slides>38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Theme-lock key</vt:lpstr>
      <vt:lpstr>Equation</vt:lpstr>
      <vt:lpstr>EC-024  Digital Image Processing</vt:lpstr>
      <vt:lpstr>Unit 5</vt:lpstr>
      <vt:lpstr>Three-Dimensional Image Processing</vt:lpstr>
      <vt:lpstr>Basic Concept behind 3D imaging</vt:lpstr>
      <vt:lpstr>Optical sectioning</vt:lpstr>
      <vt:lpstr>Definition of Registration</vt:lpstr>
      <vt:lpstr>Thick specimen imaging</vt:lpstr>
      <vt:lpstr>Thick specimen imaging (cont’d)</vt:lpstr>
      <vt:lpstr>Thick specimen imaging (cont’d)</vt:lpstr>
      <vt:lpstr>Computerized Axial Tomography (CAT)</vt:lpstr>
      <vt:lpstr>Conventional radiography</vt:lpstr>
      <vt:lpstr>Images obtained by Conventional Radiography</vt:lpstr>
      <vt:lpstr>Tomography</vt:lpstr>
      <vt:lpstr>CAT Scan Animation</vt:lpstr>
      <vt:lpstr>Tomography</vt:lpstr>
      <vt:lpstr>CAT</vt:lpstr>
      <vt:lpstr>CAT</vt:lpstr>
      <vt:lpstr>Stereometry</vt:lpstr>
      <vt:lpstr>Stereometry</vt:lpstr>
      <vt:lpstr>Stereoscopic Imaging</vt:lpstr>
      <vt:lpstr>Range equations</vt:lpstr>
      <vt:lpstr>Range equations</vt:lpstr>
      <vt:lpstr>Range equations</vt:lpstr>
      <vt:lpstr>Range equations</vt:lpstr>
      <vt:lpstr>Range equations</vt:lpstr>
      <vt:lpstr>Range calculations</vt:lpstr>
      <vt:lpstr>Range calculations</vt:lpstr>
      <vt:lpstr>Range calculations</vt:lpstr>
      <vt:lpstr>Stereo Matching</vt:lpstr>
      <vt:lpstr>Stereo Matching</vt:lpstr>
      <vt:lpstr>Stereo Matching</vt:lpstr>
      <vt:lpstr>Stereometry with Wide-Angle Cameras</vt:lpstr>
      <vt:lpstr>Stereometry with Wide-Angle Cameras</vt:lpstr>
      <vt:lpstr>Stereometry with Wide-Angle Cameras</vt:lpstr>
      <vt:lpstr>Stereometry with Wide-Angle Cameras</vt:lpstr>
      <vt:lpstr>Stereometry with Wide-Angle Camera (Cont’d)</vt:lpstr>
      <vt:lpstr>Stereoscopic Image Display</vt:lpstr>
      <vt:lpstr>Stereoscopic Image Display</vt:lpstr>
    </vt:vector>
  </TitlesOfParts>
  <Company>coe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 of Image Processing</dc:title>
  <dc:creator>Montri</dc:creator>
  <cp:lastModifiedBy>SAUMYA</cp:lastModifiedBy>
  <cp:revision>78</cp:revision>
  <dcterms:created xsi:type="dcterms:W3CDTF">2001-08-22T06:26:14Z</dcterms:created>
  <dcterms:modified xsi:type="dcterms:W3CDTF">2015-01-30T04:24:11Z</dcterms:modified>
</cp:coreProperties>
</file>